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5" r:id="rId6"/>
    <p:sldId id="268" r:id="rId7"/>
    <p:sldId id="266" r:id="rId8"/>
    <p:sldId id="267" r:id="rId9"/>
    <p:sldId id="264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A71DE9-CC8D-4653-AC98-EE06612C6CAB}">
  <a:tblStyle styleId="{84A71DE9-CC8D-4653-AC98-EE06612C6C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13"/>
    <p:restoredTop sz="91476"/>
  </p:normalViewPr>
  <p:slideViewPr>
    <p:cSldViewPr snapToGrid="0" snapToObjects="1">
      <p:cViewPr varScale="1">
        <p:scale>
          <a:sx n="132" d="100"/>
          <a:sy n="132" d="100"/>
        </p:scale>
        <p:origin x="6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3379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7730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177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62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0"/>
              <a:ext cx="316800" cy="688513"/>
              <a:chOff x="7343003" y="4453710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7" y="3757688"/>
              <a:ext cx="316800" cy="1384535"/>
              <a:chOff x="8259417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7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7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7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7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2" y="-1"/>
            <a:ext cx="3814073" cy="3839102"/>
            <a:chOff x="5043502" y="-1"/>
            <a:chExt cx="3814073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8" y="3480727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1" y="2704283"/>
              <a:ext cx="635219" cy="635218"/>
              <a:chOff x="6725724" y="2701259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59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59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7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19" y="179237"/>
              <a:ext cx="873164" cy="873002"/>
              <a:chOff x="7754428" y="208724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4"/>
              <a:ext cx="2576999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2" y="460309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8" y="867729"/>
              <a:ext cx="1554222" cy="155422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8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ctrTitle"/>
          </p:nvPr>
        </p:nvSpPr>
        <p:spPr>
          <a:xfrm>
            <a:off x="824000" y="1613812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1" y="4099200"/>
            <a:ext cx="9144036" cy="1044300"/>
            <a:chOff x="51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1" y="4309200"/>
              <a:ext cx="231621" cy="834300"/>
              <a:chOff x="2688736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1" cy="1044300"/>
              <a:chOff x="2688736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6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0" y="4309200"/>
              <a:ext cx="231621" cy="834300"/>
              <a:chOff x="2688736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1" cy="624600"/>
              <a:chOff x="2688736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2" y="4099200"/>
              <a:ext cx="231600" cy="1044300"/>
              <a:chOff x="1856752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2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1" y="4518900"/>
              <a:ext cx="231600" cy="624600"/>
              <a:chOff x="2599461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0" y="4099200"/>
              <a:ext cx="231600" cy="1044300"/>
              <a:chOff x="3342170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0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3" y="4309200"/>
              <a:ext cx="231600" cy="834300"/>
              <a:chOff x="4456233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2" y="4309200"/>
              <a:ext cx="231600" cy="834300"/>
              <a:chOff x="5198942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1" y="4309200"/>
              <a:ext cx="231600" cy="834300"/>
              <a:chOff x="5941651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0" y="4309200"/>
              <a:ext cx="231600" cy="834300"/>
              <a:chOff x="6684360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4" y="4518900"/>
              <a:ext cx="231600" cy="624600"/>
              <a:chOff x="7055714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8" y="4309200"/>
              <a:ext cx="231600" cy="834300"/>
              <a:chOff x="8169778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69" y="4309200"/>
              <a:ext cx="231600" cy="834300"/>
              <a:chOff x="7427069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6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6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6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6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2" y="4518900"/>
              <a:ext cx="231600" cy="624600"/>
              <a:chOff x="8541132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7" y="4309200"/>
              <a:ext cx="231600" cy="834300"/>
              <a:chOff x="8912487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70" name="Shape 27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8" y="3405"/>
            <a:ext cx="1233215" cy="1384536"/>
            <a:chOff x="146768" y="3405"/>
            <a:chExt cx="1233215" cy="1384536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5"/>
              <a:ext cx="316800" cy="688513"/>
              <a:chOff x="1063183" y="3405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5" y="3405"/>
              <a:ext cx="316800" cy="1036524"/>
              <a:chOff x="604975" y="3405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5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5" y="3429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5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8" y="3405"/>
              <a:ext cx="316800" cy="1384536"/>
              <a:chOff x="146768" y="3405"/>
              <a:chExt cx="316800" cy="1384536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8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8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8" y="3429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8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3" y="2904008"/>
            <a:ext cx="2186148" cy="2239500"/>
            <a:chOff x="6775083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3" y="4253708"/>
              <a:ext cx="409500" cy="889800"/>
              <a:chOff x="6775083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3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3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5" y="3354008"/>
              <a:ext cx="409500" cy="1789500"/>
              <a:chOff x="7959515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5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5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5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5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254"/>
            <a:ext cx="2267379" cy="2601741"/>
            <a:chOff x="6790514" y="1254"/>
            <a:chExt cx="2267379" cy="2601741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536" y="1254"/>
              <a:ext cx="1990357" cy="1990302"/>
              <a:chOff x="7067536" y="1254"/>
              <a:chExt cx="1990357" cy="1990302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4"/>
                <a:ext cx="1425647" cy="14254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2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6"/>
              <a:ext cx="548699" cy="548699"/>
              <a:chOff x="6790514" y="118856"/>
              <a:chExt cx="548699" cy="548699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1303800" y="2743202"/>
            <a:ext cx="3430500" cy="726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2" y="3847118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gradFill>
          <a:gsLst>
            <a:gs pos="0">
              <a:srgbClr val="0C7185">
                <a:alpha val="84705"/>
              </a:srgbClr>
            </a:gs>
            <a:gs pos="46000">
              <a:srgbClr val="0C7185"/>
            </a:gs>
            <a:gs pos="100000">
              <a:srgbClr val="063B45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Nunito"/>
              <a:buNone/>
            </a:pPr>
            <a:fld id="{00000000-1234-1234-1234-123412341234}" type="slidenum">
              <a:rPr lang="en"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lang="en" sz="900" b="0" i="0" u="none" strike="noStrike" cap="none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7185">
                <a:alpha val="84705"/>
              </a:srgbClr>
            </a:gs>
            <a:gs pos="46000">
              <a:srgbClr val="0C7185"/>
            </a:gs>
            <a:gs pos="100000">
              <a:srgbClr val="063B45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ctrTitle"/>
          </p:nvPr>
        </p:nvSpPr>
        <p:spPr>
          <a:xfrm>
            <a:off x="292950" y="477437"/>
            <a:ext cx="5079000" cy="144722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aven Pro"/>
              <a:buNone/>
            </a:pPr>
            <a:r>
              <a:rPr lang="en-US" sz="28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  <a:t>Crystal Advanced Analytics</a:t>
            </a:r>
            <a:br>
              <a:rPr lang="en" sz="28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</a:br>
            <a:endParaRPr lang="en" sz="2800" b="1" i="0" u="none" strike="noStrike" cap="none" dirty="0">
              <a:solidFill>
                <a:schemeClr val="tx2">
                  <a:lumMod val="75000"/>
                </a:schemeClr>
              </a:solidFill>
              <a:latin typeface="Andalus" panose="02020603050405020304" pitchFamily="18" charset="-78"/>
              <a:ea typeface="Times New Roman"/>
              <a:cs typeface="Andalus" panose="02020603050405020304" pitchFamily="18" charset="-78"/>
              <a:sym typeface="Times New Roman"/>
            </a:endParaRPr>
          </a:p>
        </p:txBody>
      </p:sp>
      <p:sp>
        <p:nvSpPr>
          <p:cNvPr id="278" name="Shape 278"/>
          <p:cNvSpPr txBox="1">
            <a:spLocks noGrp="1"/>
          </p:cNvSpPr>
          <p:nvPr>
            <p:ph type="subTitle" idx="1"/>
          </p:nvPr>
        </p:nvSpPr>
        <p:spPr>
          <a:xfrm>
            <a:off x="390227" y="3592283"/>
            <a:ext cx="4444200" cy="88244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endParaRPr lang="en-US" sz="2000" b="1" i="0" u="none" strike="noStrike" cap="none" dirty="0">
              <a:solidFill>
                <a:schemeClr val="tx2">
                  <a:lumMod val="60000"/>
                  <a:lumOff val="40000"/>
                </a:schemeClr>
              </a:solidFill>
              <a:latin typeface="Andalus" panose="02020603050405020304" pitchFamily="18" charset="-78"/>
              <a:cs typeface="Andalus" panose="02020603050405020304" pitchFamily="18" charset="-78"/>
              <a:sym typeface="Nuni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r>
              <a:rPr lang="en" sz="2000" b="1" i="0" u="none" strike="noStrike" cap="none" dirty="0">
                <a:solidFill>
                  <a:schemeClr val="tx2">
                    <a:lumMod val="60000"/>
                    <a:lumOff val="4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  <a:sym typeface="Nunito"/>
              </a:rPr>
              <a:t>Harshil Haumeer</a:t>
            </a:r>
          </a:p>
        </p:txBody>
      </p:sp>
      <p:pic>
        <p:nvPicPr>
          <p:cNvPr id="279" name="Shape 2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7433" y="675101"/>
            <a:ext cx="1886006" cy="19030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92950" y="2089266"/>
            <a:ext cx="3620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2060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Milestone 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1585999" y="821635"/>
            <a:ext cx="6362863" cy="30685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aven Pro"/>
              <a:buNone/>
            </a:pPr>
            <a:r>
              <a:rPr lang="en" sz="24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Client:     </a:t>
            </a:r>
            <a:r>
              <a:rPr lang="en" sz="1800" b="0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Dr. Richard Griffith</a:t>
            </a:r>
            <a:b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</a:br>
            <a: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	     </a:t>
            </a:r>
            <a:r>
              <a:rPr lang="en" sz="1400" b="0" i="1" u="none" strike="noStrike" cap="none">
                <a:solidFill>
                  <a:srgbClr val="131345"/>
                </a:solidFill>
                <a:latin typeface="Bell MT"/>
                <a:ea typeface="Bell MT"/>
                <a:cs typeface="Bell MT"/>
                <a:sym typeface="Bell MT"/>
              </a:rPr>
              <a:t>Department of Psychology</a:t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Faculty </a:t>
            </a:r>
            <a:b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</a:br>
            <a: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Sponsor: </a:t>
            </a: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endParaRPr lang="en" sz="1400" b="1" i="0" u="none" strike="noStrike" cap="none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85" name="Shape 285"/>
          <p:cNvSpPr txBox="1"/>
          <p:nvPr/>
        </p:nvSpPr>
        <p:spPr>
          <a:xfrm>
            <a:off x="2872369" y="2296287"/>
            <a:ext cx="189506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9D5D5"/>
              </a:buClr>
              <a:buSzPct val="25000"/>
              <a:buFont typeface="Bell MT"/>
              <a:buNone/>
            </a:pPr>
            <a:r>
              <a:rPr lang="en" sz="1800" b="0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Dr. Philip Chan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x="2872369" y="2665619"/>
            <a:ext cx="2226366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345"/>
              </a:buClr>
              <a:buSzPct val="25000"/>
              <a:buFont typeface="Bell MT"/>
              <a:buNone/>
            </a:pPr>
            <a:r>
              <a:rPr lang="en" sz="1400" b="0" i="1" u="none" strike="noStrike" cap="none">
                <a:solidFill>
                  <a:srgbClr val="131345"/>
                </a:solidFill>
                <a:latin typeface="Bell MT"/>
                <a:ea typeface="Bell MT"/>
                <a:cs typeface="Bell MT"/>
                <a:sym typeface="Bell MT"/>
              </a:rPr>
              <a:t>Department of Computer Science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title"/>
          </p:nvPr>
        </p:nvSpPr>
        <p:spPr>
          <a:xfrm>
            <a:off x="1195009" y="656515"/>
            <a:ext cx="7030500" cy="67727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000" b="1" i="0" u="none" strike="noStrike" cap="none" dirty="0">
                <a:solidFill>
                  <a:srgbClr val="FFC000"/>
                </a:solidFill>
                <a:latin typeface="Maven Pro"/>
                <a:ea typeface="Maven Pro"/>
                <a:cs typeface="Maven Pro"/>
                <a:sym typeface="Maven Pro"/>
              </a:rPr>
              <a:t>Progress of Current Milestone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F8E8C2C-CA79-2D46-8E91-CAF418614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100178"/>
              </p:ext>
            </p:extLst>
          </p:nvPr>
        </p:nvGraphicFramePr>
        <p:xfrm>
          <a:off x="1176338" y="1362392"/>
          <a:ext cx="6215673" cy="3002915"/>
        </p:xfrm>
        <a:graphic>
          <a:graphicData uri="http://schemas.openxmlformats.org/drawingml/2006/table">
            <a:tbl>
              <a:tblPr bandRow="1">
                <a:tableStyleId>{0505E3EF-67EA-436B-97B2-0124C06EBD24}</a:tableStyleId>
              </a:tblPr>
              <a:tblGrid>
                <a:gridCol w="2450360">
                  <a:extLst>
                    <a:ext uri="{9D8B030D-6E8A-4147-A177-3AD203B41FA5}">
                      <a16:colId xmlns:a16="http://schemas.microsoft.com/office/drawing/2014/main" val="3034616868"/>
                    </a:ext>
                  </a:extLst>
                </a:gridCol>
                <a:gridCol w="1080769">
                  <a:extLst>
                    <a:ext uri="{9D8B030D-6E8A-4147-A177-3AD203B41FA5}">
                      <a16:colId xmlns:a16="http://schemas.microsoft.com/office/drawing/2014/main" val="3709154176"/>
                    </a:ext>
                  </a:extLst>
                </a:gridCol>
                <a:gridCol w="2684544">
                  <a:extLst>
                    <a:ext uri="{9D8B030D-6E8A-4147-A177-3AD203B41FA5}">
                      <a16:colId xmlns:a16="http://schemas.microsoft.com/office/drawing/2014/main" val="3499745374"/>
                    </a:ext>
                  </a:extLst>
                </a:gridCol>
              </a:tblGrid>
              <a:tr h="28511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Task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</a:rPr>
                        <a:t>Completion</a:t>
                      </a: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To do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3870287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Complete implementation, test and demo of Benchmarking tool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100%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None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7614228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Implement, Test and Demo Root-Cause Analysis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100%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None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7385099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Implement graphs on Dashboard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80%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Implement sentiment analysis graph and visualization for root cause analysis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7299883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Improve website 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90%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Implement more graphs and all necessary remaining components.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5144105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Showcase Poster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100%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None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246361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1303800" y="874220"/>
            <a:ext cx="7030500" cy="410073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139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" sz="1200" b="1" i="0" u="none" strike="noStrike" cap="none" dirty="0">
              <a:solidFill>
                <a:srgbClr val="4AC1B9"/>
              </a:solidFill>
              <a:sym typeface="Nunito"/>
            </a:endParaRPr>
          </a:p>
          <a:p>
            <a:pPr marL="457200" lvl="0" indent="-317500">
              <a:spcAft>
                <a:spcPts val="0"/>
              </a:spcAft>
              <a:buClr>
                <a:srgbClr val="D9D9D9"/>
              </a:buClr>
            </a:pPr>
            <a:r>
              <a:rPr lang="en" sz="1200" b="1" i="0" u="none" strike="noStrike" cap="none" dirty="0">
                <a:solidFill>
                  <a:schemeClr val="bg1">
                    <a:lumMod val="75000"/>
                  </a:schemeClr>
                </a:solidFill>
                <a:sym typeface="Nunito"/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en" sz="1200" b="1" i="0" u="none" strike="noStrike" cap="none" dirty="0">
                <a:solidFill>
                  <a:schemeClr val="bg1">
                    <a:lumMod val="75000"/>
                  </a:schemeClr>
                </a:solidFill>
                <a:sym typeface="Nunito"/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Complete implementation, test and demo of Benchmarking tool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Benchmarking tool was successfully implemented</a:t>
            </a:r>
          </a:p>
          <a:p>
            <a:pPr marL="866775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Allows benchmarking of up to 4 competitors</a:t>
            </a:r>
          </a:p>
          <a:p>
            <a:pPr marL="866775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Benchmark services by customer ratings and sentiment score</a:t>
            </a:r>
          </a:p>
          <a:p>
            <a:pPr marL="866775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Sorted by most recent by default</a:t>
            </a:r>
          </a:p>
          <a:p>
            <a:pPr marL="587375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-US" sz="1200" b="1" dirty="0">
              <a:solidFill>
                <a:srgbClr val="002060"/>
              </a:solidFill>
            </a:endParaRPr>
          </a:p>
          <a:p>
            <a:pPr marL="457200" lvl="0" indent="-317500">
              <a:spcAft>
                <a:spcPts val="0"/>
              </a:spcAft>
              <a:buClr>
                <a:srgbClr val="D9D9D9"/>
              </a:buClr>
            </a:pP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2</a:t>
            </a: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Implement, Test and Demo Root-Cause Analysis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Root-cause analysis tool was successfully implemented</a:t>
            </a:r>
          </a:p>
          <a:p>
            <a:pPr marL="858838" lvl="8" indent="-169863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Tokenize reviews</a:t>
            </a:r>
          </a:p>
          <a:p>
            <a:pPr marL="858838" lvl="8" indent="-169863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Filter out stop words: Meaningless data with high frequency</a:t>
            </a:r>
          </a:p>
          <a:p>
            <a:pPr marL="858838" lvl="8" indent="-169863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Sorted 2-D array with most frequent word and respective frequency</a:t>
            </a:r>
          </a:p>
          <a:p>
            <a:pPr marL="858838" lvl="8" indent="-169863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Represented on a bar-graph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Allows user to identify root cause for underperforming and over performing service(s)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Defining threshold for under performance or over performance is set by user</a:t>
            </a:r>
          </a:p>
          <a:p>
            <a:pPr marL="139700" lvl="0" indent="0">
              <a:spcAft>
                <a:spcPts val="0"/>
              </a:spcAft>
              <a:buClr>
                <a:srgbClr val="D9D9D9"/>
              </a:buClr>
              <a:buNone/>
            </a:pPr>
            <a:endParaRPr lang="en" sz="1200" b="1" dirty="0">
              <a:solidFill>
                <a:srgbClr val="4AC1B9"/>
              </a:solidFill>
            </a:endParaRPr>
          </a:p>
          <a:p>
            <a:pPr marL="344488" lvl="0" indent="0">
              <a:spcAft>
                <a:spcPts val="0"/>
              </a:spcAft>
              <a:buClr>
                <a:srgbClr val="D9D9D9"/>
              </a:buClr>
              <a:buNone/>
            </a:pPr>
            <a:endParaRPr lang="en-US" sz="1200" b="1" dirty="0">
              <a:solidFill>
                <a:srgbClr val="002060"/>
              </a:solidFill>
            </a:endParaRP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endParaRPr lang="en-US" sz="1200" b="1" dirty="0">
              <a:solidFill>
                <a:srgbClr val="002060"/>
              </a:solidFill>
            </a:endParaRPr>
          </a:p>
          <a:p>
            <a:pPr marL="344488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-US" sz="1200" b="1" dirty="0">
              <a:solidFill>
                <a:srgbClr val="002060"/>
              </a:solidFill>
            </a:endParaRP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endParaRPr lang="en-US" sz="1200" b="1" dirty="0">
              <a:solidFill>
                <a:srgbClr val="002060"/>
              </a:solidFill>
            </a:endParaRPr>
          </a:p>
        </p:txBody>
      </p:sp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303800" y="153891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Discussion of each accomplished task for current milestone: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1303800" y="1153190"/>
            <a:ext cx="7030500" cy="377526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>
              <a:spcAft>
                <a:spcPts val="0"/>
              </a:spcAft>
              <a:buClr>
                <a:srgbClr val="D9D9D9"/>
              </a:buClr>
            </a:pP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3</a:t>
            </a: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Implement graphs on Dashboard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Relevant graphs were implemented to represent different types of data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Bar-graphs: Benchmarking, Root cause analysis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Benchmarking component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Add filter for date range</a:t>
            </a:r>
          </a:p>
          <a:p>
            <a:pPr marL="139700" lvl="0" indent="0">
              <a:spcAft>
                <a:spcPts val="0"/>
              </a:spcAft>
              <a:buClr>
                <a:srgbClr val="D9D9D9"/>
              </a:buClr>
              <a:buNone/>
            </a:pPr>
            <a:endParaRPr lang="en" sz="1200" b="1" dirty="0">
              <a:solidFill>
                <a:srgbClr val="4AC1B9"/>
              </a:solidFill>
            </a:endParaRPr>
          </a:p>
          <a:p>
            <a:pPr marL="457200" lvl="0" indent="-31750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</a:pP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Improve website 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Improved Home Page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Added new components to dashboard</a:t>
            </a:r>
          </a:p>
          <a:p>
            <a:pPr marL="922338" indent="-249238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Service Overview, Benchmarking, Root-Cause analysis</a:t>
            </a:r>
            <a:br>
              <a:rPr lang="en-US" sz="1200" b="1" dirty="0">
                <a:solidFill>
                  <a:srgbClr val="002060"/>
                </a:solidFill>
              </a:rPr>
            </a:br>
            <a:endParaRPr lang="en-US" sz="1200" b="1" dirty="0">
              <a:solidFill>
                <a:srgbClr val="002060"/>
              </a:solidFill>
            </a:endParaRPr>
          </a:p>
          <a:p>
            <a:pPr marL="465138" indent="-30480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</a:pP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5</a:t>
            </a: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Showcase Poster</a:t>
            </a:r>
          </a:p>
          <a:p>
            <a:pPr marL="515938" lvl="0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Completed showcase poster</a:t>
            </a:r>
          </a:p>
          <a:p>
            <a:pPr marL="344488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-US" sz="1200" b="1" dirty="0">
              <a:solidFill>
                <a:srgbClr val="002060"/>
              </a:solidFill>
            </a:endParaRP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endParaRPr lang="en-US" sz="1200" b="1" dirty="0">
              <a:solidFill>
                <a:srgbClr val="002060"/>
              </a:solidFill>
            </a:endParaRPr>
          </a:p>
        </p:txBody>
      </p:sp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303800" y="153891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Discussion of each accomplished task for current milestone:</a:t>
            </a:r>
          </a:p>
        </p:txBody>
      </p:sp>
    </p:spTree>
    <p:extLst>
      <p:ext uri="{BB962C8B-B14F-4D97-AF65-F5344CB8AC3E}">
        <p14:creationId xmlns:p14="http://schemas.microsoft.com/office/powerpoint/2010/main" val="238073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36D8FCE-8CDC-9340-824A-E4BF7F7DFE94}"/>
              </a:ext>
            </a:extLst>
          </p:cNvPr>
          <p:cNvSpPr txBox="1"/>
          <p:nvPr/>
        </p:nvSpPr>
        <p:spPr>
          <a:xfrm>
            <a:off x="1420687" y="85344"/>
            <a:ext cx="2084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2000" b="1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Showcase Poster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BB5284-1FCA-FB4B-92F4-FE5ED06B9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687" y="635267"/>
            <a:ext cx="5158143" cy="450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74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101669" y="105765"/>
            <a:ext cx="7030500" cy="6161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Demo: </a:t>
            </a:r>
            <a:r>
              <a:rPr lang="en" sz="2400" b="1" i="0" u="none" strike="noStrike" cap="none" dirty="0">
                <a:solidFill>
                  <a:schemeClr val="bg1">
                    <a:lumMod val="75000"/>
                  </a:schemeClr>
                </a:solidFill>
                <a:latin typeface="Bell MT"/>
                <a:ea typeface="Bell MT"/>
                <a:cs typeface="Bell MT"/>
                <a:sym typeface="Bell MT"/>
              </a:rPr>
              <a:t>Benchmarking Tool</a:t>
            </a:r>
            <a:endParaRPr lang="en" sz="2400" b="1" i="0" u="none" strike="noStrike" cap="none" dirty="0">
              <a:solidFill>
                <a:srgbClr val="FFC000"/>
              </a:solidFill>
              <a:latin typeface="Bell MT"/>
              <a:ea typeface="Bell MT"/>
              <a:cs typeface="Bell MT"/>
              <a:sym typeface="Bell MT"/>
            </a:endParaRPr>
          </a:p>
        </p:txBody>
      </p:sp>
      <p:pic>
        <p:nvPicPr>
          <p:cNvPr id="2" name="Bench">
            <a:hlinkClick r:id="" action="ppaction://media"/>
            <a:extLst>
              <a:ext uri="{FF2B5EF4-FFF2-40B4-BE49-F238E27FC236}">
                <a16:creationId xmlns:a16="http://schemas.microsoft.com/office/drawing/2014/main" id="{B3C2C059-13A1-9246-85FC-E751FAFF30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2517" y="789271"/>
            <a:ext cx="6971845" cy="435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3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101669" y="105765"/>
            <a:ext cx="7030500" cy="6161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Demo: </a:t>
            </a:r>
            <a:r>
              <a:rPr lang="en" sz="2400" b="1" i="0" u="none" strike="noStrike" cap="none" dirty="0">
                <a:solidFill>
                  <a:schemeClr val="bg1">
                    <a:lumMod val="75000"/>
                  </a:schemeClr>
                </a:solidFill>
                <a:latin typeface="Bell MT"/>
                <a:ea typeface="Bell MT"/>
                <a:cs typeface="Bell MT"/>
                <a:sym typeface="Bell MT"/>
              </a:rPr>
              <a:t>Root-Cause Analysis Tool</a:t>
            </a:r>
            <a:endParaRPr lang="en" sz="2400" b="1" i="0" u="none" strike="noStrike" cap="none" dirty="0">
              <a:solidFill>
                <a:srgbClr val="FFC000"/>
              </a:solidFill>
              <a:latin typeface="Bell MT"/>
              <a:ea typeface="Bell MT"/>
              <a:cs typeface="Bell MT"/>
              <a:sym typeface="Bell MT"/>
            </a:endParaRPr>
          </a:p>
        </p:txBody>
      </p:sp>
      <p:pic>
        <p:nvPicPr>
          <p:cNvPr id="2" name="Root">
            <a:hlinkClick r:id="" action="ppaction://media"/>
            <a:extLst>
              <a:ext uri="{FF2B5EF4-FFF2-40B4-BE49-F238E27FC236}">
                <a16:creationId xmlns:a16="http://schemas.microsoft.com/office/drawing/2014/main" id="{2125D846-8309-5745-874C-C5AEFCAFC3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93532" y="745163"/>
            <a:ext cx="6940817" cy="433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6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61164" y="708906"/>
            <a:ext cx="42727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C000"/>
                </a:solidFill>
                <a:latin typeface="Bell MT" panose="02020503060305020303" pitchFamily="18" charset="0"/>
              </a:rPr>
              <a:t>Plan for Next Milestone</a:t>
            </a:r>
            <a:endParaRPr lang="en-US" sz="2000" b="1" dirty="0">
              <a:solidFill>
                <a:srgbClr val="FFC000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92FC614-34EF-8F44-B40D-A31E0C7EB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517003"/>
              </p:ext>
            </p:extLst>
          </p:nvPr>
        </p:nvGraphicFramePr>
        <p:xfrm>
          <a:off x="1461164" y="1619702"/>
          <a:ext cx="6718194" cy="1917315"/>
        </p:xfrm>
        <a:graphic>
          <a:graphicData uri="http://schemas.openxmlformats.org/drawingml/2006/table">
            <a:tbl>
              <a:tblPr firstRow="1" firstCol="1" bandRow="1">
                <a:tableStyleId>{1FECB4D8-DB02-4DC6-A0A2-4F2EBAE1DC90}</a:tableStyleId>
              </a:tblPr>
              <a:tblGrid>
                <a:gridCol w="3669375">
                  <a:extLst>
                    <a:ext uri="{9D8B030D-6E8A-4147-A177-3AD203B41FA5}">
                      <a16:colId xmlns:a16="http://schemas.microsoft.com/office/drawing/2014/main" val="3411383008"/>
                    </a:ext>
                  </a:extLst>
                </a:gridCol>
                <a:gridCol w="3048819">
                  <a:extLst>
                    <a:ext uri="{9D8B030D-6E8A-4147-A177-3AD203B41FA5}">
                      <a16:colId xmlns:a16="http://schemas.microsoft.com/office/drawing/2014/main" val="1683330160"/>
                    </a:ext>
                  </a:extLst>
                </a:gridCol>
              </a:tblGrid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Harshil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703559"/>
                  </a:ext>
                </a:extLst>
              </a:tr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 Complete and test website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100%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9906224"/>
                  </a:ext>
                </a:extLst>
              </a:tr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 Complete E-book page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100%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8077170"/>
                  </a:ext>
                </a:extLst>
              </a:tr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3. Create Demo Video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100%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3624659"/>
                  </a:ext>
                </a:extLst>
              </a:tr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 Create User Manual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100%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31932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4553274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307</Words>
  <Application>Microsoft Macintosh PowerPoint</Application>
  <PresentationFormat>On-screen Show (16:9)</PresentationFormat>
  <Paragraphs>72</Paragraphs>
  <Slides>9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Andalus</vt:lpstr>
      <vt:lpstr>Arial</vt:lpstr>
      <vt:lpstr>Bell MT</vt:lpstr>
      <vt:lpstr>Calibri</vt:lpstr>
      <vt:lpstr>Courier New</vt:lpstr>
      <vt:lpstr>Maven Pro</vt:lpstr>
      <vt:lpstr>Nunito</vt:lpstr>
      <vt:lpstr>Times New Roman</vt:lpstr>
      <vt:lpstr>Momentum</vt:lpstr>
      <vt:lpstr>Crystal Advanced Analytics </vt:lpstr>
      <vt:lpstr>Client:     Dr. Richard Griffith       Department of Psychology    Faculty  Sponsor:     </vt:lpstr>
      <vt:lpstr>Progress of Current Milestone</vt:lpstr>
      <vt:lpstr>Discussion of each accomplished task for current milestone:</vt:lpstr>
      <vt:lpstr>Discussion of each accomplished task for current milestone:</vt:lpstr>
      <vt:lpstr>PowerPoint Presentation</vt:lpstr>
      <vt:lpstr>Demo: Benchmarking Tool</vt:lpstr>
      <vt:lpstr>Demo: Root-Cause Analysis Tool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Future-oriented Benchmarking Through Social Media Analysis </dc:title>
  <cp:lastModifiedBy>Harshil Haumeer</cp:lastModifiedBy>
  <cp:revision>124</cp:revision>
  <dcterms:modified xsi:type="dcterms:W3CDTF">2018-03-21T20:12:04Z</dcterms:modified>
</cp:coreProperties>
</file>